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4"/>
  </p:sldMasterIdLst>
  <p:notesMasterIdLst>
    <p:notesMasterId r:id="rId6"/>
  </p:notesMasterIdLst>
  <p:handoutMasterIdLst>
    <p:handoutMasterId r:id="rId7"/>
  </p:handoutMasterIdLst>
  <p:sldIdLst>
    <p:sldId id="329" r:id="rId5"/>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6D35A00-CEA5-4A67-8E44-DD61873D8198}" v="278" dt="2020-05-27T11:36:47.951"/>
    <p1510:client id="{32677E77-7B01-0997-9842-F995B5322B9E}" v="2" dt="2020-06-01T19:08:58.627"/>
    <p1510:client id="{387B8EE3-F936-E36D-FF45-61F5A1BB907E}" v="4274" dt="2020-05-30T18:47:24.833"/>
    <p1510:client id="{4CA21C8A-7FB9-4AFF-BEBE-468D681F798B}" v="35" dt="2020-05-11T13:36:25.560"/>
    <p1510:client id="{760D95F9-A942-4E13-A1F1-D205A3CF54F4}" v="2" dt="2020-05-28T14:13:02.603"/>
    <p1510:client id="{8FFAB6A9-8808-4EEC-9E02-D8A7639942CB}" v="3" dt="2020-05-18T13:54:14.383"/>
    <p1510:client id="{9BC3AE60-3BD7-40DA-BBE9-E54E738F78C1}" v="151" dt="2020-05-28T14:23:50.61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2084" autoAdjust="0"/>
    <p:restoredTop sz="97084" autoAdjust="0"/>
  </p:normalViewPr>
  <p:slideViewPr>
    <p:cSldViewPr>
      <p:cViewPr>
        <p:scale>
          <a:sx n="173" d="100"/>
          <a:sy n="173" d="100"/>
        </p:scale>
        <p:origin x="2952" y="-368"/>
      </p:cViewPr>
      <p:guideLst>
        <p:guide orient="horz" pos="2160"/>
        <p:guide pos="2880"/>
      </p:guideLst>
    </p:cSldViewPr>
  </p:slideViewPr>
  <p:notesTextViewPr>
    <p:cViewPr>
      <p:scale>
        <a:sx n="100" d="100"/>
        <a:sy n="100" d="100"/>
      </p:scale>
      <p:origin x="0" y="0"/>
    </p:cViewPr>
  </p:notesTextViewPr>
  <p:notesViewPr>
    <p:cSldViewPr>
      <p:cViewPr varScale="1">
        <p:scale>
          <a:sx n="64" d="100"/>
          <a:sy n="64" d="100"/>
        </p:scale>
        <p:origin x="2586" y="60"/>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12" Type="http://schemas.microsoft.com/office/2015/10/relationships/revisionInfo" Target="revisionInfo.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sz="quarter" idx="1"/>
          </p:nvPr>
        </p:nvSpPr>
        <p:spPr>
          <a:xfrm>
            <a:off x="3970938" y="0"/>
            <a:ext cx="3037840" cy="466434"/>
          </a:xfrm>
          <a:prstGeom prst="rect">
            <a:avLst/>
          </a:prstGeom>
        </p:spPr>
        <p:txBody>
          <a:bodyPr vert="horz" lIns="93177" tIns="46589" rIns="93177" bIns="46589" rtlCol="0"/>
          <a:lstStyle>
            <a:lvl1pPr algn="r">
              <a:defRPr sz="1200"/>
            </a:lvl1pPr>
          </a:lstStyle>
          <a:p>
            <a:fld id="{758EEF04-BCD8-4B95-98E7-5A7F68E546DA}" type="datetimeFigureOut">
              <a:rPr lang="en-US" smtClean="0"/>
              <a:t>9/24/21</a:t>
            </a:fld>
            <a:endParaRPr lang="en-US"/>
          </a:p>
        </p:txBody>
      </p:sp>
      <p:sp>
        <p:nvSpPr>
          <p:cNvPr id="4" name="Footer Placeholder 3"/>
          <p:cNvSpPr>
            <a:spLocks noGrp="1"/>
          </p:cNvSpPr>
          <p:nvPr>
            <p:ph type="ftr" sz="quarter" idx="2"/>
          </p:nvPr>
        </p:nvSpPr>
        <p:spPr>
          <a:xfrm>
            <a:off x="0" y="8829967"/>
            <a:ext cx="3037840" cy="466433"/>
          </a:xfrm>
          <a:prstGeom prst="rect">
            <a:avLst/>
          </a:prstGeom>
        </p:spPr>
        <p:txBody>
          <a:bodyPr vert="horz" lIns="93177" tIns="46589" rIns="93177" bIns="46589" rtlCol="0" anchor="b"/>
          <a:lstStyle>
            <a:lvl1pPr algn="l">
              <a:defRPr sz="1200"/>
            </a:lvl1pPr>
          </a:lstStyle>
          <a:p>
            <a:endParaRPr lang="en-US"/>
          </a:p>
        </p:txBody>
      </p:sp>
      <p:sp>
        <p:nvSpPr>
          <p:cNvPr id="5" name="Slide Number Placeholder 4"/>
          <p:cNvSpPr>
            <a:spLocks noGrp="1"/>
          </p:cNvSpPr>
          <p:nvPr>
            <p:ph type="sldNum" sz="quarter" idx="3"/>
          </p:nvPr>
        </p:nvSpPr>
        <p:spPr>
          <a:xfrm>
            <a:off x="3970938" y="8829967"/>
            <a:ext cx="3037840" cy="466433"/>
          </a:xfrm>
          <a:prstGeom prst="rect">
            <a:avLst/>
          </a:prstGeom>
        </p:spPr>
        <p:txBody>
          <a:bodyPr vert="horz" lIns="93177" tIns="46589" rIns="93177" bIns="46589" rtlCol="0" anchor="b"/>
          <a:lstStyle>
            <a:lvl1pPr algn="r">
              <a:defRPr sz="1200"/>
            </a:lvl1pPr>
          </a:lstStyle>
          <a:p>
            <a:fld id="{E8E22C85-7D46-40AD-88DB-97C0B5E410DF}" type="slidenum">
              <a:rPr lang="en-US" smtClean="0"/>
              <a:t>‹#›</a:t>
            </a:fld>
            <a:endParaRPr lang="en-US"/>
          </a:p>
        </p:txBody>
      </p:sp>
    </p:spTree>
    <p:extLst>
      <p:ext uri="{BB962C8B-B14F-4D97-AF65-F5344CB8AC3E}">
        <p14:creationId xmlns:p14="http://schemas.microsoft.com/office/powerpoint/2010/main" val="220745380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970338" y="0"/>
            <a:ext cx="3038475" cy="466725"/>
          </a:xfrm>
          <a:prstGeom prst="rect">
            <a:avLst/>
          </a:prstGeom>
        </p:spPr>
        <p:txBody>
          <a:bodyPr vert="horz" lIns="91440" tIns="45720" rIns="91440" bIns="45720" rtlCol="0"/>
          <a:lstStyle>
            <a:lvl1pPr algn="r">
              <a:defRPr sz="1200"/>
            </a:lvl1pPr>
          </a:lstStyle>
          <a:p>
            <a:fld id="{FC148D7E-6A7D-43A4-99B6-AD60034E491F}" type="datetimeFigureOut">
              <a:rPr lang="en-US" smtClean="0"/>
              <a:t>9/24/21</a:t>
            </a:fld>
            <a:endParaRPr lang="en-US"/>
          </a:p>
        </p:txBody>
      </p:sp>
      <p:sp>
        <p:nvSpPr>
          <p:cNvPr id="4" name="Slide Image Placeholder 3"/>
          <p:cNvSpPr>
            <a:spLocks noGrp="1" noRot="1" noChangeAspect="1"/>
          </p:cNvSpPr>
          <p:nvPr>
            <p:ph type="sldImg" idx="2"/>
          </p:nvPr>
        </p:nvSpPr>
        <p:spPr>
          <a:xfrm>
            <a:off x="1414463" y="1162050"/>
            <a:ext cx="4181475" cy="31369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701675" y="4473575"/>
            <a:ext cx="5607050" cy="3660775"/>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970338" y="8829675"/>
            <a:ext cx="3038475" cy="466725"/>
          </a:xfrm>
          <a:prstGeom prst="rect">
            <a:avLst/>
          </a:prstGeom>
        </p:spPr>
        <p:txBody>
          <a:bodyPr vert="horz" lIns="91440" tIns="45720" rIns="91440" bIns="45720" rtlCol="0" anchor="b"/>
          <a:lstStyle>
            <a:lvl1pPr algn="r">
              <a:defRPr sz="1200"/>
            </a:lvl1pPr>
          </a:lstStyle>
          <a:p>
            <a:fld id="{52DA47FD-8F39-46C3-9FC5-04B7069FC4DF}" type="slidenum">
              <a:rPr lang="en-US" smtClean="0"/>
              <a:t>‹#›</a:t>
            </a:fld>
            <a:endParaRPr lang="en-US"/>
          </a:p>
        </p:txBody>
      </p:sp>
    </p:spTree>
    <p:extLst>
      <p:ext uri="{BB962C8B-B14F-4D97-AF65-F5344CB8AC3E}">
        <p14:creationId xmlns:p14="http://schemas.microsoft.com/office/powerpoint/2010/main" val="10114117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Rot="1" noChangeAspect="1" noChangeArrowheads="1" noTextEdit="1"/>
          </p:cNvSpPr>
          <p:nvPr>
            <p:ph type="sldImg"/>
          </p:nvPr>
        </p:nvSpPr>
        <p:spPr bwMode="auto">
          <a:xfrm>
            <a:off x="1179513" y="696913"/>
            <a:ext cx="4648200" cy="3486150"/>
          </a:xfrm>
          <a:noFill/>
          <a:ln>
            <a:solidFill>
              <a:srgbClr val="000000"/>
            </a:solidFill>
            <a:miter lim="800000"/>
            <a:headEnd/>
            <a:tailEnd/>
          </a:ln>
        </p:spPr>
      </p:sp>
      <p:sp>
        <p:nvSpPr>
          <p:cNvPr id="30723" name="Rectangle 3"/>
          <p:cNvSpPr>
            <a:spLocks noGrp="1" noChangeArrowheads="1"/>
          </p:cNvSpPr>
          <p:nvPr>
            <p:ph type="body" idx="1"/>
          </p:nvPr>
        </p:nvSpPr>
        <p:spPr bwMode="auto">
          <a:xfrm>
            <a:off x="701040" y="4414178"/>
            <a:ext cx="5608320" cy="4184993"/>
          </a:xfrm>
          <a:noFill/>
        </p:spPr>
        <p:txBody>
          <a:bodyPr wrap="square" numCol="1" anchor="t" anchorCtr="0" compatLnSpc="1">
            <a:prstTxWarp prst="textNoShape">
              <a:avLst/>
            </a:prstTxWarp>
          </a:bodyPr>
          <a:lstStyle/>
          <a:p>
            <a:pPr rtl="0"/>
            <a:r>
              <a:rPr lang="en-US" sz="1200" b="0" i="0" u="none" strike="noStrike" kern="1200" dirty="0">
                <a:solidFill>
                  <a:schemeClr val="tx1"/>
                </a:solidFill>
                <a:effectLst/>
                <a:latin typeface="+mn-lt"/>
                <a:ea typeface="+mn-ea"/>
                <a:cs typeface="+mn-cs"/>
              </a:rPr>
              <a:t>The purpose of the 7-minute drill rollup is to capture, in one page, the information from the 7-minute drills for all of the operation’s cross-functional meetings. The 7-minute drill rollup is utilized by the Operational Management Rhythm Manager (OMRM) as a quick reference guide when considering new Operational Management Rhythm events or event requirements. Using the rollup, the OMRM can determine if an existing event already satisfies the new information exchange requirement (IER) or can be easily modified to support the IER. If not, the OMRM can then offer insights and considerations for recommending approval of a new event.</a:t>
            </a:r>
            <a:endParaRPr lang="en-US" b="0" dirty="0">
              <a:effectLst/>
            </a:endParaRPr>
          </a:p>
          <a:p>
            <a:br>
              <a:rPr lang="en-US" dirty="0"/>
            </a:br>
            <a:endParaRPr lang="en-US" dirty="0"/>
          </a:p>
        </p:txBody>
      </p:sp>
    </p:spTree>
    <p:extLst>
      <p:ext uri="{BB962C8B-B14F-4D97-AF65-F5344CB8AC3E}">
        <p14:creationId xmlns:p14="http://schemas.microsoft.com/office/powerpoint/2010/main" val="52543262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1307237315"/>
      </p:ext>
    </p:extLst>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889893439"/>
      </p:ext>
    </p:extLst>
  </p:cSld>
  <p:clrMap bg1="lt1" tx1="dk1" bg2="lt2" tx2="dk2" accent1="accent1" accent2="accent2" accent3="accent3" accent4="accent4" accent5="accent5" accent6="accent6" hlink="hlink" folHlink="folHlink"/>
  <p:sldLayoutIdLst>
    <p:sldLayoutId id="2147483668" r:id="rId1"/>
  </p:sldLayoutIdLst>
  <p:txStyles>
    <p:titleStyle>
      <a:lvl1pPr algn="l" defTabSz="685800" rtl="0" eaLnBrk="1" latinLnBrk="0" hangingPunct="1">
        <a:lnSpc>
          <a:spcPct val="90000"/>
        </a:lnSpc>
        <a:spcBef>
          <a:spcPct val="0"/>
        </a:spcBef>
        <a:buNone/>
        <a:defRPr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01" name="Line 3"/>
          <p:cNvSpPr>
            <a:spLocks noChangeShapeType="1"/>
          </p:cNvSpPr>
          <p:nvPr/>
        </p:nvSpPr>
        <p:spPr bwMode="auto">
          <a:xfrm>
            <a:off x="4552953" y="1219200"/>
            <a:ext cx="1588" cy="5187950"/>
          </a:xfrm>
          <a:prstGeom prst="line">
            <a:avLst/>
          </a:prstGeom>
          <a:noFill/>
          <a:ln w="88900">
            <a:solidFill>
              <a:schemeClr val="tx1"/>
            </a:solidFill>
            <a:round/>
            <a:headEnd/>
            <a:tailEnd/>
          </a:ln>
        </p:spPr>
        <p:txBody>
          <a:bodyPr>
            <a:spAutoFit/>
          </a:bodyPr>
          <a:lstStyle/>
          <a:p>
            <a:endParaRPr lang="en-US" sz="3600" b="1"/>
          </a:p>
        </p:txBody>
      </p:sp>
      <p:sp>
        <p:nvSpPr>
          <p:cNvPr id="4102" name="Line 4"/>
          <p:cNvSpPr>
            <a:spLocks noChangeShapeType="1"/>
          </p:cNvSpPr>
          <p:nvPr/>
        </p:nvSpPr>
        <p:spPr bwMode="auto">
          <a:xfrm flipV="1">
            <a:off x="238128" y="3899952"/>
            <a:ext cx="8739188" cy="0"/>
          </a:xfrm>
          <a:prstGeom prst="line">
            <a:avLst/>
          </a:prstGeom>
          <a:noFill/>
          <a:ln w="88900">
            <a:solidFill>
              <a:schemeClr val="tx1"/>
            </a:solidFill>
            <a:round/>
            <a:headEnd/>
            <a:tailEnd/>
          </a:ln>
        </p:spPr>
        <p:txBody>
          <a:bodyPr>
            <a:spAutoFit/>
          </a:bodyPr>
          <a:lstStyle/>
          <a:p>
            <a:endParaRPr lang="en-US" sz="3600" b="1"/>
          </a:p>
        </p:txBody>
      </p:sp>
      <p:sp>
        <p:nvSpPr>
          <p:cNvPr id="4103" name="Text Box 5"/>
          <p:cNvSpPr txBox="1">
            <a:spLocks noChangeArrowheads="1"/>
          </p:cNvSpPr>
          <p:nvPr/>
        </p:nvSpPr>
        <p:spPr bwMode="auto">
          <a:xfrm>
            <a:off x="5560221" y="1084978"/>
            <a:ext cx="2374900" cy="307777"/>
          </a:xfrm>
          <a:prstGeom prst="rect">
            <a:avLst/>
          </a:prstGeom>
          <a:noFill/>
          <a:ln w="9525">
            <a:noFill/>
            <a:miter lim="800000"/>
            <a:headEnd/>
            <a:tailEnd/>
          </a:ln>
        </p:spPr>
        <p:txBody>
          <a:bodyPr>
            <a:spAutoFit/>
          </a:bodyPr>
          <a:lstStyle/>
          <a:p>
            <a:pPr algn="ctr">
              <a:spcBef>
                <a:spcPct val="50000"/>
              </a:spcBef>
            </a:pPr>
            <a:r>
              <a:rPr lang="en-US" sz="1400" b="1" u="sng" dirty="0">
                <a:latin typeface="Arial" panose="020B0604020202020204" pitchFamily="34" charset="0"/>
                <a:cs typeface="Arial" panose="020B0604020202020204" pitchFamily="34" charset="0"/>
              </a:rPr>
              <a:t>Composition </a:t>
            </a:r>
          </a:p>
        </p:txBody>
      </p:sp>
      <p:sp>
        <p:nvSpPr>
          <p:cNvPr id="4104" name="Text Box 6"/>
          <p:cNvSpPr txBox="1">
            <a:spLocks noChangeArrowheads="1"/>
          </p:cNvSpPr>
          <p:nvPr/>
        </p:nvSpPr>
        <p:spPr bwMode="auto">
          <a:xfrm>
            <a:off x="708028" y="3928646"/>
            <a:ext cx="3101975" cy="307777"/>
          </a:xfrm>
          <a:prstGeom prst="rect">
            <a:avLst/>
          </a:prstGeom>
          <a:noFill/>
          <a:ln w="9525">
            <a:noFill/>
            <a:miter lim="800000"/>
            <a:headEnd/>
            <a:tailEnd/>
          </a:ln>
        </p:spPr>
        <p:txBody>
          <a:bodyPr wrap="square">
            <a:spAutoFit/>
          </a:bodyPr>
          <a:lstStyle/>
          <a:p>
            <a:pPr algn="ctr">
              <a:spcBef>
                <a:spcPct val="50000"/>
              </a:spcBef>
            </a:pPr>
            <a:r>
              <a:rPr lang="en-US" sz="1400" b="1" u="sng" dirty="0">
                <a:latin typeface="Arial" panose="020B0604020202020204" pitchFamily="34" charset="0"/>
                <a:cs typeface="Arial" panose="020B0604020202020204" pitchFamily="34" charset="0"/>
              </a:rPr>
              <a:t>Inputs / Outputs </a:t>
            </a:r>
          </a:p>
        </p:txBody>
      </p:sp>
      <p:sp>
        <p:nvSpPr>
          <p:cNvPr id="4105" name="Text Box 7"/>
          <p:cNvSpPr txBox="1">
            <a:spLocks noChangeArrowheads="1"/>
          </p:cNvSpPr>
          <p:nvPr/>
        </p:nvSpPr>
        <p:spPr bwMode="auto">
          <a:xfrm>
            <a:off x="708028" y="1054770"/>
            <a:ext cx="3101975" cy="307777"/>
          </a:xfrm>
          <a:prstGeom prst="rect">
            <a:avLst/>
          </a:prstGeom>
          <a:noFill/>
          <a:ln w="9525">
            <a:noFill/>
            <a:miter lim="800000"/>
            <a:headEnd/>
            <a:tailEnd/>
          </a:ln>
        </p:spPr>
        <p:txBody>
          <a:bodyPr>
            <a:spAutoFit/>
          </a:bodyPr>
          <a:lstStyle/>
          <a:p>
            <a:pPr algn="ctr">
              <a:spcBef>
                <a:spcPct val="50000"/>
              </a:spcBef>
            </a:pPr>
            <a:r>
              <a:rPr lang="en-US" sz="1400" b="1" u="sng" dirty="0">
                <a:latin typeface="Arial" panose="020B0604020202020204" pitchFamily="34" charset="0"/>
                <a:cs typeface="Arial" panose="020B0604020202020204" pitchFamily="34" charset="0"/>
              </a:rPr>
              <a:t>Task / Purpose</a:t>
            </a:r>
          </a:p>
        </p:txBody>
      </p:sp>
      <p:sp>
        <p:nvSpPr>
          <p:cNvPr id="4107" name="Text Box 9"/>
          <p:cNvSpPr txBox="1">
            <a:spLocks noChangeArrowheads="1"/>
          </p:cNvSpPr>
          <p:nvPr/>
        </p:nvSpPr>
        <p:spPr bwMode="auto">
          <a:xfrm>
            <a:off x="76200" y="4253805"/>
            <a:ext cx="4419600" cy="2031325"/>
          </a:xfrm>
          <a:prstGeom prst="rect">
            <a:avLst/>
          </a:prstGeom>
          <a:noFill/>
          <a:ln w="9525">
            <a:noFill/>
            <a:miter lim="800000"/>
            <a:headEnd/>
            <a:tailEnd/>
          </a:ln>
        </p:spPr>
        <p:txBody>
          <a:bodyPr>
            <a:spAutoFit/>
          </a:bodyPr>
          <a:lstStyle/>
          <a:p>
            <a:pPr>
              <a:spcBef>
                <a:spcPct val="50000"/>
              </a:spcBef>
              <a:buFontTx/>
              <a:buChar char="•"/>
            </a:pPr>
            <a:r>
              <a:rPr lang="en-US" sz="1400" b="1" dirty="0">
                <a:latin typeface="Arial" panose="020B0604020202020204" pitchFamily="34" charset="0"/>
                <a:cs typeface="Arial" panose="020B0604020202020204" pitchFamily="34" charset="0"/>
              </a:rPr>
              <a:t> INPUTS: </a:t>
            </a:r>
            <a:r>
              <a:rPr lang="en-US" sz="1400" dirty="0">
                <a:latin typeface="Arial" panose="020B0604020202020204" pitchFamily="34" charset="0"/>
                <a:cs typeface="Arial" panose="020B0604020202020204" pitchFamily="34" charset="0"/>
              </a:rPr>
              <a:t>What are the specific input products and which event or staff section is responsible to provide them?</a:t>
            </a:r>
          </a:p>
          <a:p>
            <a:pPr>
              <a:spcBef>
                <a:spcPct val="50000"/>
              </a:spcBef>
              <a:buFontTx/>
              <a:buChar char="•"/>
            </a:pP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OUTPUTS: </a:t>
            </a:r>
            <a:r>
              <a:rPr lang="en-US" sz="1400" dirty="0">
                <a:latin typeface="Arial" panose="020B0604020202020204" pitchFamily="34" charset="0"/>
                <a:cs typeface="Arial" panose="020B0604020202020204" pitchFamily="34" charset="0"/>
              </a:rPr>
              <a:t>What are the specific output products from this event and which event are they provided as inputs to?</a:t>
            </a:r>
          </a:p>
          <a:p>
            <a:pPr>
              <a:spcBef>
                <a:spcPct val="50000"/>
              </a:spcBef>
              <a:buFontTx/>
              <a:buChar char="•"/>
            </a:pP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FEEDS INTO: </a:t>
            </a:r>
            <a:r>
              <a:rPr lang="en-US" sz="1400" dirty="0">
                <a:latin typeface="Arial" panose="020B0604020202020204" pitchFamily="34" charset="0"/>
                <a:cs typeface="Arial" panose="020B0604020202020204" pitchFamily="34" charset="0"/>
              </a:rPr>
              <a:t>What meeting or event does this feed into</a:t>
            </a:r>
          </a:p>
        </p:txBody>
      </p:sp>
      <p:sp>
        <p:nvSpPr>
          <p:cNvPr id="4108" name="Text Box 10"/>
          <p:cNvSpPr txBox="1">
            <a:spLocks noChangeArrowheads="1"/>
          </p:cNvSpPr>
          <p:nvPr/>
        </p:nvSpPr>
        <p:spPr bwMode="auto">
          <a:xfrm>
            <a:off x="76200" y="1310298"/>
            <a:ext cx="4122737" cy="2539157"/>
          </a:xfrm>
          <a:prstGeom prst="rect">
            <a:avLst/>
          </a:prstGeom>
          <a:noFill/>
          <a:ln w="9525">
            <a:noFill/>
            <a:miter lim="800000"/>
            <a:headEnd/>
            <a:tailEnd/>
          </a:ln>
        </p:spPr>
        <p:txBody>
          <a:bodyPr anchor="t">
            <a:spAutoFit/>
          </a:bodyPr>
          <a:lstStyle/>
          <a:p>
            <a:pPr>
              <a:spcBef>
                <a:spcPts val="600"/>
              </a:spcBef>
              <a:buFontTx/>
              <a:buChar char="•"/>
            </a:pPr>
            <a:r>
              <a:rPr lang="en-US" sz="1400" dirty="0">
                <a:latin typeface="Arial"/>
                <a:cs typeface="Arial"/>
              </a:rPr>
              <a:t> </a:t>
            </a:r>
            <a:r>
              <a:rPr lang="en-US" sz="1200" b="1" dirty="0">
                <a:latin typeface="Arial"/>
                <a:cs typeface="Arial"/>
              </a:rPr>
              <a:t>PURPOSE: </a:t>
            </a:r>
            <a:r>
              <a:rPr lang="en-US" sz="1200" dirty="0">
                <a:latin typeface="Arial"/>
                <a:cs typeface="Arial"/>
              </a:rPr>
              <a:t>Provide a clear description of the event, responsibilities, authorities, and the information exchange requirements it supports. What are the specific decisions, products, recommendations, or type of staff guidance this event provides? What line of effort does this event support?</a:t>
            </a:r>
          </a:p>
          <a:p>
            <a:pPr>
              <a:spcBef>
                <a:spcPts val="600"/>
              </a:spcBef>
              <a:buFontTx/>
              <a:buChar char="•"/>
            </a:pPr>
            <a:r>
              <a:rPr lang="en-US" sz="1200" dirty="0">
                <a:latin typeface="Arial"/>
                <a:cs typeface="Arial"/>
              </a:rPr>
              <a:t> </a:t>
            </a:r>
            <a:r>
              <a:rPr lang="en-US" sz="1200" b="1" dirty="0">
                <a:latin typeface="Arial"/>
                <a:cs typeface="Arial"/>
              </a:rPr>
              <a:t>FREQUENCY: </a:t>
            </a:r>
            <a:r>
              <a:rPr lang="en-US" sz="1200" dirty="0">
                <a:latin typeface="Arial"/>
                <a:cs typeface="Arial"/>
              </a:rPr>
              <a:t>How often</a:t>
            </a:r>
          </a:p>
          <a:p>
            <a:pPr>
              <a:spcBef>
                <a:spcPts val="600"/>
              </a:spcBef>
              <a:buFontTx/>
              <a:buChar char="•"/>
            </a:pPr>
            <a:r>
              <a:rPr lang="en-US" sz="1200" dirty="0">
                <a:latin typeface="Arial"/>
                <a:cs typeface="Arial"/>
              </a:rPr>
              <a:t> </a:t>
            </a:r>
            <a:r>
              <a:rPr lang="en-US" sz="1200" b="1" dirty="0">
                <a:latin typeface="Arial"/>
                <a:cs typeface="Arial"/>
              </a:rPr>
              <a:t>TIME: </a:t>
            </a:r>
            <a:r>
              <a:rPr lang="en-US" sz="1200" dirty="0">
                <a:latin typeface="Arial"/>
                <a:cs typeface="Arial"/>
              </a:rPr>
              <a:t>When</a:t>
            </a:r>
          </a:p>
          <a:p>
            <a:pPr>
              <a:spcBef>
                <a:spcPts val="600"/>
              </a:spcBef>
              <a:buFontTx/>
              <a:buChar char="•"/>
            </a:pPr>
            <a:r>
              <a:rPr lang="en-US" sz="1200" dirty="0">
                <a:latin typeface="Arial"/>
                <a:cs typeface="Arial"/>
              </a:rPr>
              <a:t> </a:t>
            </a:r>
            <a:r>
              <a:rPr lang="en-US" sz="1200" b="1" dirty="0">
                <a:latin typeface="Arial"/>
                <a:cs typeface="Arial"/>
              </a:rPr>
              <a:t>TYPE: </a:t>
            </a:r>
            <a:r>
              <a:rPr lang="en-US" sz="1200" dirty="0">
                <a:latin typeface="Arial"/>
                <a:cs typeface="Arial"/>
              </a:rPr>
              <a:t>Informational, Decision, Planning, etc. </a:t>
            </a:r>
          </a:p>
          <a:p>
            <a:pPr>
              <a:spcBef>
                <a:spcPts val="600"/>
              </a:spcBef>
              <a:buFontTx/>
              <a:buChar char="•"/>
            </a:pPr>
            <a:r>
              <a:rPr lang="en-US" sz="1200" dirty="0">
                <a:latin typeface="Arial" panose="020B0604020202020204" pitchFamily="34" charset="0"/>
                <a:cs typeface="Arial" panose="020B0604020202020204" pitchFamily="34" charset="0"/>
              </a:rPr>
              <a:t> </a:t>
            </a:r>
            <a:r>
              <a:rPr lang="en-US" sz="1200" b="1" dirty="0">
                <a:latin typeface="Arial" panose="020B0604020202020204" pitchFamily="34" charset="0"/>
                <a:cs typeface="Arial" panose="020B0604020202020204" pitchFamily="34" charset="0"/>
              </a:rPr>
              <a:t>PLACE: </a:t>
            </a:r>
            <a:r>
              <a:rPr lang="en-US" sz="1200" dirty="0">
                <a:latin typeface="Arial" panose="020B0604020202020204" pitchFamily="34" charset="0"/>
                <a:cs typeface="Arial" panose="020B0604020202020204" pitchFamily="34" charset="0"/>
              </a:rPr>
              <a:t>Where</a:t>
            </a:r>
          </a:p>
          <a:p>
            <a:pPr>
              <a:spcBef>
                <a:spcPts val="600"/>
              </a:spcBef>
              <a:buFontTx/>
              <a:buChar char="•"/>
            </a:pPr>
            <a:r>
              <a:rPr lang="en-US" sz="1200" dirty="0">
                <a:latin typeface="Arial"/>
                <a:cs typeface="Arial"/>
              </a:rPr>
              <a:t> </a:t>
            </a:r>
            <a:r>
              <a:rPr lang="en-US" sz="1200" b="1" dirty="0">
                <a:latin typeface="Arial"/>
                <a:cs typeface="Arial"/>
              </a:rPr>
              <a:t>Produces: </a:t>
            </a:r>
            <a:r>
              <a:rPr lang="en-US" sz="1200" dirty="0">
                <a:latin typeface="Arial"/>
                <a:cs typeface="Arial"/>
              </a:rPr>
              <a:t>Paper, other results</a:t>
            </a:r>
            <a:endParaRPr lang="en-US" sz="1200" dirty="0">
              <a:solidFill>
                <a:srgbClr val="00B050"/>
              </a:solidFill>
              <a:latin typeface="Arial" panose="020B0604020202020204" pitchFamily="34" charset="0"/>
              <a:cs typeface="Arial" panose="020B0604020202020204" pitchFamily="34" charset="0"/>
            </a:endParaRPr>
          </a:p>
        </p:txBody>
      </p:sp>
      <p:sp>
        <p:nvSpPr>
          <p:cNvPr id="4109" name="Text Box 11"/>
          <p:cNvSpPr txBox="1">
            <a:spLocks noChangeArrowheads="1"/>
          </p:cNvSpPr>
          <p:nvPr/>
        </p:nvSpPr>
        <p:spPr bwMode="auto">
          <a:xfrm>
            <a:off x="4688448" y="1405860"/>
            <a:ext cx="4198937" cy="2416046"/>
          </a:xfrm>
          <a:prstGeom prst="rect">
            <a:avLst/>
          </a:prstGeom>
          <a:noFill/>
          <a:ln w="9525">
            <a:noFill/>
            <a:miter lim="800000"/>
            <a:headEnd/>
            <a:tailEnd/>
          </a:ln>
        </p:spPr>
        <p:txBody>
          <a:bodyPr anchor="t">
            <a:spAutoFit/>
          </a:bodyPr>
          <a:lstStyle/>
          <a:p>
            <a:pPr>
              <a:spcBef>
                <a:spcPts val="600"/>
              </a:spcBef>
              <a:buFontTx/>
              <a:buChar char="•"/>
            </a:pPr>
            <a:r>
              <a:rPr lang="en-US" sz="1400" b="1" dirty="0">
                <a:latin typeface="Arial"/>
                <a:cs typeface="Arial"/>
              </a:rPr>
              <a:t> CHAIR: </a:t>
            </a:r>
            <a:r>
              <a:rPr lang="en-US" sz="1400" dirty="0">
                <a:latin typeface="Arial"/>
                <a:cs typeface="Arial"/>
              </a:rPr>
              <a:t>Who has the authority to conduct the meeting?</a:t>
            </a:r>
            <a:endParaRPr lang="en-US" sz="1400" dirty="0">
              <a:latin typeface="Arial" panose="020B0604020202020204" pitchFamily="34" charset="0"/>
              <a:cs typeface="Arial" panose="020B0604020202020204" pitchFamily="34" charset="0"/>
            </a:endParaRPr>
          </a:p>
          <a:p>
            <a:pPr>
              <a:spcBef>
                <a:spcPts val="600"/>
              </a:spcBef>
              <a:buFontTx/>
              <a:buChar char="•"/>
            </a:pP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FACILITATOR</a:t>
            </a:r>
            <a:r>
              <a:rPr lang="en-US" sz="1400" dirty="0">
                <a:latin typeface="Arial" panose="020B0604020202020204" pitchFamily="34" charset="0"/>
                <a:cs typeface="Arial" panose="020B0604020202020204" pitchFamily="34" charset="0"/>
              </a:rPr>
              <a:t>: Who holds the Office of Primary Responsibility?</a:t>
            </a:r>
          </a:p>
          <a:p>
            <a:pPr>
              <a:spcBef>
                <a:spcPts val="600"/>
              </a:spcBef>
              <a:buFontTx/>
              <a:buChar char="•"/>
            </a:pPr>
            <a:r>
              <a:rPr lang="en-US" sz="1400" dirty="0">
                <a:latin typeface="Arial" panose="020B0604020202020204" pitchFamily="34" charset="0"/>
                <a:cs typeface="Arial" panose="020B0604020202020204" pitchFamily="34" charset="0"/>
              </a:rPr>
              <a:t> </a:t>
            </a:r>
            <a:r>
              <a:rPr lang="en-US" sz="1400" b="1" dirty="0">
                <a:latin typeface="Arial" panose="020B0604020202020204" pitchFamily="34" charset="0"/>
                <a:cs typeface="Arial" panose="020B0604020202020204" pitchFamily="34" charset="0"/>
              </a:rPr>
              <a:t>ATTENDEES: </a:t>
            </a:r>
            <a:r>
              <a:rPr lang="en-US" sz="1400" dirty="0">
                <a:latin typeface="Arial" panose="020B0604020202020204" pitchFamily="34" charset="0"/>
                <a:cs typeface="Arial" panose="020B0604020202020204" pitchFamily="34" charset="0"/>
              </a:rPr>
              <a:t>Staff required to provide representation</a:t>
            </a:r>
          </a:p>
          <a:p>
            <a:pPr lvl="1">
              <a:spcBef>
                <a:spcPts val="600"/>
              </a:spcBef>
              <a:buFontTx/>
              <a:buChar char="•"/>
            </a:pPr>
            <a:r>
              <a:rPr lang="en-US" sz="1400" b="1" dirty="0">
                <a:latin typeface="Arial"/>
                <a:cs typeface="Arial"/>
              </a:rPr>
              <a:t> REQUIRED: </a:t>
            </a:r>
            <a:r>
              <a:rPr lang="en-US" sz="1400" dirty="0">
                <a:latin typeface="Arial"/>
                <a:cs typeface="Arial"/>
              </a:rPr>
              <a:t>Who must attend?</a:t>
            </a:r>
          </a:p>
          <a:p>
            <a:pPr lvl="1">
              <a:spcBef>
                <a:spcPts val="600"/>
              </a:spcBef>
              <a:buFontTx/>
              <a:buChar char="•"/>
            </a:pPr>
            <a:r>
              <a:rPr lang="en-US" sz="1400" b="1" dirty="0">
                <a:latin typeface="Calibri"/>
                <a:cs typeface="Calibri"/>
              </a:rPr>
              <a:t> </a:t>
            </a:r>
            <a:r>
              <a:rPr lang="en-US" sz="1400" b="1" dirty="0">
                <a:latin typeface="Arial"/>
                <a:cs typeface="Calibri"/>
              </a:rPr>
              <a:t>OPTIONAL</a:t>
            </a:r>
            <a:r>
              <a:rPr lang="en-US" sz="1400" b="1" dirty="0">
                <a:latin typeface="Arial"/>
                <a:ea typeface="+mn-lt"/>
                <a:cs typeface="+mn-lt"/>
              </a:rPr>
              <a:t>: </a:t>
            </a:r>
            <a:r>
              <a:rPr lang="en-US" sz="1400" dirty="0">
                <a:latin typeface="Arial"/>
                <a:cs typeface="Arial"/>
              </a:rPr>
              <a:t>Who’s optional?</a:t>
            </a:r>
            <a:endParaRPr lang="en-US" sz="1400" dirty="0">
              <a:latin typeface="Arial"/>
              <a:ea typeface="+mn-lt"/>
              <a:cs typeface="Arial"/>
            </a:endParaRPr>
          </a:p>
          <a:p>
            <a:pPr lvl="1">
              <a:spcBef>
                <a:spcPts val="600"/>
              </a:spcBef>
              <a:buFontTx/>
              <a:buChar char="•"/>
            </a:pPr>
            <a:endParaRPr lang="en-US" sz="1400" dirty="0">
              <a:latin typeface="Arial" panose="020B0604020202020204" pitchFamily="34" charset="0"/>
              <a:cs typeface="Arial" panose="020B0604020202020204" pitchFamily="34" charset="0"/>
            </a:endParaRPr>
          </a:p>
        </p:txBody>
      </p:sp>
      <p:sp>
        <p:nvSpPr>
          <p:cNvPr id="16" name="Text Box 7"/>
          <p:cNvSpPr txBox="1">
            <a:spLocks noChangeArrowheads="1"/>
          </p:cNvSpPr>
          <p:nvPr/>
        </p:nvSpPr>
        <p:spPr bwMode="auto">
          <a:xfrm>
            <a:off x="887414" y="238780"/>
            <a:ext cx="7369172" cy="523220"/>
          </a:xfrm>
          <a:prstGeom prst="rect">
            <a:avLst/>
          </a:prstGeom>
          <a:noFill/>
          <a:ln w="9525">
            <a:noFill/>
            <a:miter lim="800000"/>
            <a:headEnd/>
            <a:tailEnd/>
          </a:ln>
        </p:spPr>
        <p:txBody>
          <a:bodyPr wrap="square">
            <a:spAutoFit/>
          </a:bodyPr>
          <a:lstStyle/>
          <a:p>
            <a:pPr algn="ctr">
              <a:spcBef>
                <a:spcPct val="50000"/>
              </a:spcBef>
            </a:pPr>
            <a:r>
              <a:rPr lang="en-US" sz="2800" b="1" u="sng" dirty="0">
                <a:latin typeface="Arial" panose="020B0604020202020204" pitchFamily="34" charset="0"/>
                <a:cs typeface="Arial" panose="020B0604020202020204" pitchFamily="34" charset="0"/>
              </a:rPr>
              <a:t>Descriptive title</a:t>
            </a:r>
          </a:p>
        </p:txBody>
      </p:sp>
      <p:sp>
        <p:nvSpPr>
          <p:cNvPr id="15" name="Text Box 5"/>
          <p:cNvSpPr txBox="1">
            <a:spLocks noChangeArrowheads="1"/>
          </p:cNvSpPr>
          <p:nvPr/>
        </p:nvSpPr>
        <p:spPr bwMode="auto">
          <a:xfrm>
            <a:off x="5560221" y="3928646"/>
            <a:ext cx="2374900" cy="307777"/>
          </a:xfrm>
          <a:prstGeom prst="rect">
            <a:avLst/>
          </a:prstGeom>
          <a:noFill/>
          <a:ln w="9525">
            <a:noFill/>
            <a:miter lim="800000"/>
            <a:headEnd/>
            <a:tailEnd/>
          </a:ln>
        </p:spPr>
        <p:txBody>
          <a:bodyPr>
            <a:spAutoFit/>
          </a:bodyPr>
          <a:lstStyle/>
          <a:p>
            <a:pPr algn="ctr">
              <a:spcBef>
                <a:spcPct val="50000"/>
              </a:spcBef>
            </a:pPr>
            <a:r>
              <a:rPr lang="en-US" sz="1400" b="1" u="sng" dirty="0">
                <a:latin typeface="Arial" panose="020B0604020202020204" pitchFamily="34" charset="0"/>
                <a:cs typeface="Arial" panose="020B0604020202020204" pitchFamily="34" charset="0"/>
              </a:rPr>
              <a:t>Agenda </a:t>
            </a:r>
          </a:p>
        </p:txBody>
      </p:sp>
      <p:sp>
        <p:nvSpPr>
          <p:cNvPr id="2" name="TextBox 1"/>
          <p:cNvSpPr txBox="1"/>
          <p:nvPr/>
        </p:nvSpPr>
        <p:spPr>
          <a:xfrm>
            <a:off x="887414" y="6477654"/>
            <a:ext cx="1855786" cy="369332"/>
          </a:xfrm>
          <a:prstGeom prst="rect">
            <a:avLst/>
          </a:prstGeom>
          <a:solidFill>
            <a:schemeClr val="bg1"/>
          </a:solidFill>
        </p:spPr>
        <p:txBody>
          <a:bodyPr wrap="square" rtlCol="0">
            <a:spAutoFit/>
          </a:bodyPr>
          <a:lstStyle/>
          <a:p>
            <a:endParaRPr lang="en-US" dirty="0"/>
          </a:p>
        </p:txBody>
      </p:sp>
      <p:sp>
        <p:nvSpPr>
          <p:cNvPr id="14" name="TextBox 13"/>
          <p:cNvSpPr txBox="1"/>
          <p:nvPr/>
        </p:nvSpPr>
        <p:spPr>
          <a:xfrm>
            <a:off x="6400800" y="6489607"/>
            <a:ext cx="1855786" cy="369332"/>
          </a:xfrm>
          <a:prstGeom prst="rect">
            <a:avLst/>
          </a:prstGeom>
          <a:solidFill>
            <a:schemeClr val="bg1"/>
          </a:solidFill>
        </p:spPr>
        <p:txBody>
          <a:bodyPr wrap="square" rtlCol="0">
            <a:spAutoFit/>
          </a:bodyPr>
          <a:lstStyle/>
          <a:p>
            <a:endParaRPr lang="en-US" dirty="0"/>
          </a:p>
        </p:txBody>
      </p:sp>
      <p:sp>
        <p:nvSpPr>
          <p:cNvPr id="17" name="TextBox 16"/>
          <p:cNvSpPr txBox="1"/>
          <p:nvPr/>
        </p:nvSpPr>
        <p:spPr>
          <a:xfrm>
            <a:off x="708028" y="6554598"/>
            <a:ext cx="1703386" cy="215444"/>
          </a:xfrm>
          <a:prstGeom prst="rect">
            <a:avLst/>
          </a:prstGeom>
          <a:noFill/>
        </p:spPr>
        <p:txBody>
          <a:bodyPr wrap="square" rtlCol="0">
            <a:spAutoFit/>
          </a:bodyPr>
          <a:lstStyle/>
          <a:p>
            <a:r>
              <a:rPr lang="en-US" sz="800" dirty="0"/>
              <a:t>POC: Name Contact info</a:t>
            </a:r>
          </a:p>
        </p:txBody>
      </p:sp>
      <p:sp>
        <p:nvSpPr>
          <p:cNvPr id="19" name="TextBox 18"/>
          <p:cNvSpPr txBox="1"/>
          <p:nvPr/>
        </p:nvSpPr>
        <p:spPr>
          <a:xfrm>
            <a:off x="6553200" y="6554598"/>
            <a:ext cx="1703386" cy="215444"/>
          </a:xfrm>
          <a:prstGeom prst="rect">
            <a:avLst/>
          </a:prstGeom>
          <a:noFill/>
        </p:spPr>
        <p:txBody>
          <a:bodyPr wrap="square" rtlCol="0">
            <a:spAutoFit/>
          </a:bodyPr>
          <a:lstStyle/>
          <a:p>
            <a:r>
              <a:rPr lang="en-US" sz="800" dirty="0"/>
              <a:t>As of: 17 April 2020</a:t>
            </a:r>
          </a:p>
        </p:txBody>
      </p:sp>
      <p:sp>
        <p:nvSpPr>
          <p:cNvPr id="20" name="Text Box 11">
            <a:extLst>
              <a:ext uri="{FF2B5EF4-FFF2-40B4-BE49-F238E27FC236}">
                <a16:creationId xmlns:a16="http://schemas.microsoft.com/office/drawing/2014/main" id="{DE759D50-625D-4EE0-9913-C8F71767C4C9}"/>
              </a:ext>
            </a:extLst>
          </p:cNvPr>
          <p:cNvSpPr txBox="1">
            <a:spLocks noChangeArrowheads="1"/>
          </p:cNvSpPr>
          <p:nvPr/>
        </p:nvSpPr>
        <p:spPr bwMode="auto">
          <a:xfrm>
            <a:off x="4745597" y="4320509"/>
            <a:ext cx="4198937" cy="2769989"/>
          </a:xfrm>
          <a:prstGeom prst="rect">
            <a:avLst/>
          </a:prstGeom>
          <a:noFill/>
          <a:ln w="9525">
            <a:noFill/>
            <a:miter lim="800000"/>
            <a:headEnd/>
            <a:tailEnd/>
          </a:ln>
        </p:spPr>
        <p:txBody>
          <a:bodyPr anchor="t">
            <a:spAutoFit/>
          </a:bodyPr>
          <a:lstStyle/>
          <a:p>
            <a:pPr>
              <a:spcBef>
                <a:spcPts val="600"/>
              </a:spcBef>
              <a:buFont typeface="Arial"/>
              <a:buChar char="•"/>
            </a:pPr>
            <a:r>
              <a:rPr lang="en-US" sz="1100" b="1" dirty="0">
                <a:latin typeface="Arial"/>
                <a:cs typeface="Arial"/>
              </a:rPr>
              <a:t> </a:t>
            </a:r>
            <a:r>
              <a:rPr lang="en-US" sz="1100" dirty="0">
                <a:latin typeface="Arial"/>
                <a:cs typeface="Arial"/>
              </a:rPr>
              <a:t>Providing an agenda assists with facilitation and ensures an effective and efficient meeting that stays on topic. It also informs others of what the discussion order will be for the meeting providing further guidance than just what’s in the purpose statement and achieve the key tasks of the event.</a:t>
            </a:r>
          </a:p>
          <a:p>
            <a:pPr marL="285750" indent="-285750">
              <a:spcBef>
                <a:spcPts val="600"/>
              </a:spcBef>
              <a:buFont typeface="Wingdings" panose="05000000000000000000" pitchFamily="2" charset="2"/>
              <a:buChar char="q"/>
            </a:pPr>
            <a:r>
              <a:rPr lang="en-US" sz="1100" dirty="0">
                <a:latin typeface="Arial"/>
                <a:cs typeface="Arial"/>
              </a:rPr>
              <a:t>Meeting agenda posted prior to meeting (Facilitator)</a:t>
            </a:r>
          </a:p>
          <a:p>
            <a:pPr marL="285750" indent="-285750">
              <a:spcBef>
                <a:spcPts val="600"/>
              </a:spcBef>
              <a:buFont typeface="Wingdings" panose="05000000000000000000" pitchFamily="2" charset="2"/>
              <a:buChar char="q"/>
            </a:pPr>
            <a:r>
              <a:rPr lang="en-US" sz="1100" dirty="0">
                <a:latin typeface="Arial"/>
                <a:cs typeface="Arial"/>
              </a:rPr>
              <a:t>Security classification check of attendees (Facilitator)</a:t>
            </a:r>
          </a:p>
          <a:p>
            <a:pPr marL="285750" indent="-285750">
              <a:spcBef>
                <a:spcPts val="600"/>
              </a:spcBef>
              <a:buFont typeface="Wingdings" panose="05000000000000000000" pitchFamily="2" charset="2"/>
              <a:buChar char="q"/>
            </a:pPr>
            <a:r>
              <a:rPr lang="en-US" sz="1100" dirty="0">
                <a:latin typeface="Arial"/>
                <a:cs typeface="Arial"/>
              </a:rPr>
              <a:t>Roll Call (Facilitator)</a:t>
            </a:r>
          </a:p>
          <a:p>
            <a:pPr marL="285750" indent="-285750">
              <a:spcBef>
                <a:spcPts val="600"/>
              </a:spcBef>
              <a:buFont typeface="Wingdings" panose="05000000000000000000" pitchFamily="2" charset="2"/>
              <a:buChar char="q"/>
            </a:pPr>
            <a:r>
              <a:rPr lang="en-US" sz="1100" dirty="0">
                <a:latin typeface="Arial"/>
                <a:cs typeface="Arial"/>
              </a:rPr>
              <a:t>Published minutes (Facilitator)</a:t>
            </a:r>
          </a:p>
          <a:p>
            <a:pPr marL="285750" indent="-285750">
              <a:spcBef>
                <a:spcPts val="600"/>
              </a:spcBef>
              <a:buFont typeface="Wingdings" panose="05000000000000000000" pitchFamily="2" charset="2"/>
              <a:buChar char="q"/>
            </a:pPr>
            <a:endParaRPr lang="en-US" sz="1100" dirty="0">
              <a:latin typeface="Arial"/>
              <a:cs typeface="Arial"/>
            </a:endParaRPr>
          </a:p>
          <a:p>
            <a:pPr>
              <a:spcBef>
                <a:spcPts val="600"/>
              </a:spcBef>
              <a:buFont typeface="Arial"/>
              <a:buChar char="•"/>
            </a:pPr>
            <a:endParaRPr lang="en-US" sz="1400" dirty="0">
              <a:latin typeface="Arial" panose="020B0604020202020204" pitchFamily="34" charset="0"/>
              <a:cs typeface="Arial" panose="020B0604020202020204" pitchFamily="34" charset="0"/>
            </a:endParaRPr>
          </a:p>
          <a:p>
            <a:pPr lvl="1">
              <a:spcBef>
                <a:spcPts val="600"/>
              </a:spcBef>
            </a:pPr>
            <a:endParaRPr lang="en-US" sz="1400" dirty="0">
              <a:latin typeface="Arial" panose="020B0604020202020204" pitchFamily="34" charset="0"/>
              <a:ea typeface="+mn-lt"/>
              <a:cs typeface="Arial" panose="020B0604020202020204" pitchFamily="34" charset="0"/>
            </a:endParaRPr>
          </a:p>
        </p:txBody>
      </p:sp>
    </p:spTree>
    <p:extLst>
      <p:ext uri="{BB962C8B-B14F-4D97-AF65-F5344CB8AC3E}">
        <p14:creationId xmlns:p14="http://schemas.microsoft.com/office/powerpoint/2010/main" val="3723021798"/>
      </p:ext>
    </p:extLst>
  </p:cSld>
  <p:clrMapOvr>
    <a:masterClrMapping/>
  </p:clrMapOvr>
  <p:transition/>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13560C07AE00D4FAF95316FEBF89D02" ma:contentTypeVersion="11" ma:contentTypeDescription="Create a new document." ma:contentTypeScope="" ma:versionID="8fdb4eff4b15e7257963acaa7274f9dd">
  <xsd:schema xmlns:xsd="http://www.w3.org/2001/XMLSchema" xmlns:xs="http://www.w3.org/2001/XMLSchema" xmlns:p="http://schemas.microsoft.com/office/2006/metadata/properties" xmlns:ns2="2dc31c75-bc5e-452e-981c-69f71a0f4687" xmlns:ns3="1f9f2a3a-a0e8-4003-a0f8-f64493066080" targetNamespace="http://schemas.microsoft.com/office/2006/metadata/properties" ma:root="true" ma:fieldsID="0f76b5498512fd9b43cf3360fb821035" ns2:_="" ns3:_="">
    <xsd:import namespace="2dc31c75-bc5e-452e-981c-69f71a0f4687"/>
    <xsd:import namespace="1f9f2a3a-a0e8-4003-a0f8-f64493066080"/>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AutoKeyPoints" minOccurs="0"/>
                <xsd:element ref="ns2:MediaServiceKeyPoints" minOccurs="0"/>
                <xsd:element ref="ns3:SharedWithUsers" minOccurs="0"/>
                <xsd:element ref="ns3:SharedWithDetail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2dc31c75-bc5e-452e-981c-69f71a0f4687"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ServiceAutoKeyPoints" ma:index="15" nillable="true" ma:displayName="MediaServiceAutoKeyPoints" ma:hidden="true" ma:internalName="MediaServiceAutoKeyPoints" ma:readOnly="true">
      <xsd:simpleType>
        <xsd:restriction base="dms:Note"/>
      </xsd:simpleType>
    </xsd:element>
    <xsd:element name="MediaServiceKeyPoints" ma:index="16"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9f2a3a-a0e8-4003-a0f8-f64493066080" elementFormDefault="qualified">
    <xsd:import namespace="http://schemas.microsoft.com/office/2006/documentManagement/types"/>
    <xsd:import namespace="http://schemas.microsoft.com/office/infopath/2007/PartnerControls"/>
    <xsd:element name="SharedWithUsers" ma:index="17"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8"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D426826-49D1-4DFE-A039-5D26219E156E}">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2dc31c75-bc5e-452e-981c-69f71a0f4687"/>
    <ds:schemaRef ds:uri="1f9f2a3a-a0e8-4003-a0f8-f64493066080"/>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56E3C14C-2C6D-4932-A515-EFE575E198CB}">
  <ds:schemaRefs>
    <ds:schemaRef ds:uri="http://schemas.microsoft.com/office/infopath/2007/PartnerControls"/>
    <ds:schemaRef ds:uri="1f9f2a3a-a0e8-4003-a0f8-f64493066080"/>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purl.org/dc/dcmitype/"/>
    <ds:schemaRef ds:uri="2dc31c75-bc5e-452e-981c-69f71a0f4687"/>
    <ds:schemaRef ds:uri="http://www.w3.org/XML/1998/namespace"/>
  </ds:schemaRefs>
</ds:datastoreItem>
</file>

<file path=customXml/itemProps3.xml><?xml version="1.0" encoding="utf-8"?>
<ds:datastoreItem xmlns:ds="http://schemas.openxmlformats.org/officeDocument/2006/customXml" ds:itemID="{95DFED93-3D74-40A1-9845-C228CD572175}">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
  <TotalTime>2129</TotalTime>
  <Words>393</Words>
  <Application>Microsoft Macintosh PowerPoint</Application>
  <PresentationFormat>On-screen Show (4:3)</PresentationFormat>
  <Paragraphs>29</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Wingdings</vt:lpstr>
      <vt:lpstr>Office Theme</vt:lpstr>
      <vt:lpstr>PowerPoint Presentation</vt:lpstr>
    </vt:vector>
  </TitlesOfParts>
  <Company>United States Army Intelligence and Security Command</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ARCYBER SLIDE TEMPLATE</dc:title>
  <dc:creator>Victor G. Del Duca</dc:creator>
  <cp:lastModifiedBy>Elise Keith</cp:lastModifiedBy>
  <cp:revision>1521</cp:revision>
  <cp:lastPrinted>2020-05-28T16:32:35Z</cp:lastPrinted>
  <dcterms:created xsi:type="dcterms:W3CDTF">2014-11-07T20:05:38Z</dcterms:created>
  <dcterms:modified xsi:type="dcterms:W3CDTF">2021-09-24T18:40:04Z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0x010100A13560C07AE00D4FAF95316FEBF89D02</vt:lpwstr>
  </property>
  <property fmtid="{D5CDD505-2E9C-101B-9397-08002B2CF9AE}" pid="3" name="_dlc_DocIdItemGuid">
    <vt:lpwstr>c00c7b6c-4924-406b-b5ec-da3d627ef0d4</vt:lpwstr>
  </property>
  <property fmtid="{D5CDD505-2E9C-101B-9397-08002B2CF9AE}" pid="4" name="Order">
    <vt:r8>2400</vt:r8>
  </property>
</Properties>
</file>